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drewconway.com/zia/2013/3/26/the-data-science-venn-diagram" TargetMode="Externa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via despair.com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http://drewconway.com/zia/2013/3/26/the-data-science-venn-diagram</a:t>
            </a:r>
          </a:p>
          <a:p>
            <a:pPr/>
            <a:r>
              <a:t>In a big company, the DS role might be split into ML engineer and DS.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Image: https://www.toptal.com/qa/how-to-write-testable-code-and-why-it-matters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image: https://www.psychologytoday.com/blog/the-power-prime/201506/master-your-athletic-frustration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image: https://www.pinterest.com/pin/194499277632753765/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518049"/>
            <a:ext cx="10464800" cy="7175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181100" y="1160942"/>
            <a:ext cx="10642600" cy="551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7226300" y="1231900"/>
            <a:ext cx="4914900" cy="6997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256723" y="9197831"/>
            <a:ext cx="409839" cy="45417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7273168" y="5018682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 rot="21600000">
            <a:off x="7269536" y="774699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 rot="21600000">
            <a:off x="787399" y="774699"/>
            <a:ext cx="6159501" cy="820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297011" y="9197831"/>
            <a:ext cx="409839" cy="4541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Relationship Id="rId3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s://www.linkedin.com/in/tylerbyers/" TargetMode="External"/><Relationship Id="rId4" Type="http://schemas.openxmlformats.org/officeDocument/2006/relationships/hyperlink" Target="https://github.com/tybyers/ML_in_production_presentation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utting Machine Learning Models into P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712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Putting Machine Learning Models into Production</a:t>
            </a:r>
          </a:p>
        </p:txBody>
      </p:sp>
      <p:sp>
        <p:nvSpPr>
          <p:cNvPr id="120" name="Best Pretty Good Practices from a Data Scientist with Battle Scars"/>
          <p:cNvSpPr txBox="1"/>
          <p:nvPr>
            <p:ph type="subTitle" sz="quarter" idx="1"/>
          </p:nvPr>
        </p:nvSpPr>
        <p:spPr>
          <a:xfrm>
            <a:off x="1270000" y="5549900"/>
            <a:ext cx="10464800" cy="1663700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strike="sngStrike"/>
              <a:t>Best</a:t>
            </a:r>
            <a:r>
              <a:t> Pretty Good Practices from a Data Scientist with Battle Scars</a:t>
            </a:r>
          </a:p>
        </p:txBody>
      </p:sp>
      <p:sp>
        <p:nvSpPr>
          <p:cNvPr id="121" name="Tyler Byers…"/>
          <p:cNvSpPr txBox="1"/>
          <p:nvPr/>
        </p:nvSpPr>
        <p:spPr>
          <a:xfrm>
            <a:off x="1270000" y="77216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Tyler Byers</a:t>
            </a:r>
          </a:p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Senior Data Scientist</a:t>
            </a:r>
          </a:p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RiskLens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61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S Process for ML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DS Process for ML Project</a:t>
            </a:r>
          </a:p>
        </p:txBody>
      </p:sp>
      <p:grpSp>
        <p:nvGrpSpPr>
          <p:cNvPr id="166" name="Scope Problem"/>
          <p:cNvGrpSpPr/>
          <p:nvPr/>
        </p:nvGrpSpPr>
        <p:grpSpPr>
          <a:xfrm>
            <a:off x="4948958" y="2705100"/>
            <a:ext cx="3106884" cy="711201"/>
            <a:chOff x="0" y="0"/>
            <a:chExt cx="3106883" cy="711200"/>
          </a:xfrm>
        </p:grpSpPr>
        <p:sp>
          <p:nvSpPr>
            <p:cNvPr id="165" name="Scope Problem"/>
            <p:cNvSpPr txBox="1"/>
            <p:nvPr/>
          </p:nvSpPr>
          <p:spPr>
            <a:xfrm>
              <a:off x="38100" y="38100"/>
              <a:ext cx="3030684" cy="63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Scope Problem</a:t>
              </a:r>
            </a:p>
          </p:txBody>
        </p:sp>
        <p:pic>
          <p:nvPicPr>
            <p:cNvPr id="164" name="Scope Problem" descr="Scope Problem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06884" cy="711200"/>
            </a:xfrm>
            <a:prstGeom prst="rect">
              <a:avLst/>
            </a:prstGeom>
            <a:effectLst/>
          </p:spPr>
        </p:pic>
      </p:grpSp>
      <p:grpSp>
        <p:nvGrpSpPr>
          <p:cNvPr id="169" name="Obtain Data"/>
          <p:cNvGrpSpPr/>
          <p:nvPr/>
        </p:nvGrpSpPr>
        <p:grpSpPr>
          <a:xfrm>
            <a:off x="8177580" y="3578754"/>
            <a:ext cx="3106885" cy="711201"/>
            <a:chOff x="0" y="0"/>
            <a:chExt cx="3106883" cy="711200"/>
          </a:xfrm>
        </p:grpSpPr>
        <p:sp>
          <p:nvSpPr>
            <p:cNvPr id="168" name="Obtain Data"/>
            <p:cNvSpPr txBox="1"/>
            <p:nvPr/>
          </p:nvSpPr>
          <p:spPr>
            <a:xfrm>
              <a:off x="38100" y="38100"/>
              <a:ext cx="3030684" cy="63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Obtain Data </a:t>
              </a:r>
            </a:p>
          </p:txBody>
        </p:sp>
        <p:pic>
          <p:nvPicPr>
            <p:cNvPr id="167" name="Obtain Data" descr="Obtain Data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06884" cy="711200"/>
            </a:xfrm>
            <a:prstGeom prst="rect">
              <a:avLst/>
            </a:prstGeom>
            <a:effectLst/>
          </p:spPr>
        </p:pic>
      </p:grpSp>
      <p:grpSp>
        <p:nvGrpSpPr>
          <p:cNvPr id="172" name="Analysis"/>
          <p:cNvGrpSpPr/>
          <p:nvPr/>
        </p:nvGrpSpPr>
        <p:grpSpPr>
          <a:xfrm>
            <a:off x="9443611" y="4775641"/>
            <a:ext cx="3106884" cy="711201"/>
            <a:chOff x="0" y="0"/>
            <a:chExt cx="3106883" cy="711200"/>
          </a:xfrm>
        </p:grpSpPr>
        <p:sp>
          <p:nvSpPr>
            <p:cNvPr id="171" name="Analysis"/>
            <p:cNvSpPr txBox="1"/>
            <p:nvPr/>
          </p:nvSpPr>
          <p:spPr>
            <a:xfrm>
              <a:off x="38100" y="38100"/>
              <a:ext cx="3030684" cy="63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Analysis</a:t>
              </a:r>
            </a:p>
          </p:txBody>
        </p:sp>
        <p:pic>
          <p:nvPicPr>
            <p:cNvPr id="170" name="Analysis" descr="Analysi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06884" cy="711200"/>
            </a:xfrm>
            <a:prstGeom prst="rect">
              <a:avLst/>
            </a:prstGeom>
            <a:effectLst/>
          </p:spPr>
        </p:pic>
      </p:grpSp>
      <p:grpSp>
        <p:nvGrpSpPr>
          <p:cNvPr id="175" name="Write Up Results!"/>
          <p:cNvGrpSpPr/>
          <p:nvPr/>
        </p:nvGrpSpPr>
        <p:grpSpPr>
          <a:xfrm>
            <a:off x="8893278" y="5972527"/>
            <a:ext cx="3106884" cy="1168401"/>
            <a:chOff x="0" y="0"/>
            <a:chExt cx="3106883" cy="1168400"/>
          </a:xfrm>
        </p:grpSpPr>
        <p:sp>
          <p:nvSpPr>
            <p:cNvPr id="174" name="Write Up Results!"/>
            <p:cNvSpPr txBox="1"/>
            <p:nvPr/>
          </p:nvSpPr>
          <p:spPr>
            <a:xfrm>
              <a:off x="38100" y="38100"/>
              <a:ext cx="3030684" cy="109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Write Up Results!</a:t>
              </a:r>
            </a:p>
          </p:txBody>
        </p:sp>
        <p:pic>
          <p:nvPicPr>
            <p:cNvPr id="173" name="Write Up Results!" descr="Write Up Results!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06884" cy="1168401"/>
            </a:xfrm>
            <a:prstGeom prst="rect">
              <a:avLst/>
            </a:prstGeom>
            <a:effectLst/>
          </p:spPr>
        </p:pic>
      </p:grpSp>
      <p:grpSp>
        <p:nvGrpSpPr>
          <p:cNvPr id="178" name="Discuss Results"/>
          <p:cNvGrpSpPr/>
          <p:nvPr/>
        </p:nvGrpSpPr>
        <p:grpSpPr>
          <a:xfrm>
            <a:off x="7793758" y="7626615"/>
            <a:ext cx="3106884" cy="711201"/>
            <a:chOff x="0" y="0"/>
            <a:chExt cx="3106883" cy="711200"/>
          </a:xfrm>
        </p:grpSpPr>
        <p:sp>
          <p:nvSpPr>
            <p:cNvPr id="177" name="Discuss Results"/>
            <p:cNvSpPr txBox="1"/>
            <p:nvPr/>
          </p:nvSpPr>
          <p:spPr>
            <a:xfrm>
              <a:off x="38100" y="38100"/>
              <a:ext cx="3030684" cy="63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Discuss Results </a:t>
              </a:r>
            </a:p>
          </p:txBody>
        </p:sp>
        <p:pic>
          <p:nvPicPr>
            <p:cNvPr id="176" name="Discuss Results" descr="Discuss Result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06884" cy="711200"/>
            </a:xfrm>
            <a:prstGeom prst="rect">
              <a:avLst/>
            </a:prstGeom>
            <a:effectLst/>
          </p:spPr>
        </p:pic>
      </p:grpSp>
      <p:grpSp>
        <p:nvGrpSpPr>
          <p:cNvPr id="181" name="Discuss Implementation"/>
          <p:cNvGrpSpPr/>
          <p:nvPr/>
        </p:nvGrpSpPr>
        <p:grpSpPr>
          <a:xfrm>
            <a:off x="4431344" y="8122355"/>
            <a:ext cx="3106884" cy="1168401"/>
            <a:chOff x="0" y="0"/>
            <a:chExt cx="3106883" cy="1168400"/>
          </a:xfrm>
        </p:grpSpPr>
        <p:sp>
          <p:nvSpPr>
            <p:cNvPr id="180" name="Discuss Implementation"/>
            <p:cNvSpPr txBox="1"/>
            <p:nvPr/>
          </p:nvSpPr>
          <p:spPr>
            <a:xfrm>
              <a:off x="38100" y="38100"/>
              <a:ext cx="3030684" cy="109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Discuss Implementation </a:t>
              </a:r>
            </a:p>
          </p:txBody>
        </p:sp>
        <p:pic>
          <p:nvPicPr>
            <p:cNvPr id="179" name="Discuss Implementation" descr="Discuss Implementation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06884" cy="1168401"/>
            </a:xfrm>
            <a:prstGeom prst="rect">
              <a:avLst/>
            </a:prstGeom>
            <a:effectLst/>
          </p:spPr>
        </p:pic>
      </p:grpSp>
      <p:grpSp>
        <p:nvGrpSpPr>
          <p:cNvPr id="184" name="Write/Test Production Code"/>
          <p:cNvGrpSpPr/>
          <p:nvPr/>
        </p:nvGrpSpPr>
        <p:grpSpPr>
          <a:xfrm>
            <a:off x="1003491" y="7172237"/>
            <a:ext cx="3172324" cy="1168401"/>
            <a:chOff x="0" y="0"/>
            <a:chExt cx="3172322" cy="1168400"/>
          </a:xfrm>
        </p:grpSpPr>
        <p:sp>
          <p:nvSpPr>
            <p:cNvPr id="183" name="Write/Test Production Code"/>
            <p:cNvSpPr txBox="1"/>
            <p:nvPr/>
          </p:nvSpPr>
          <p:spPr>
            <a:xfrm>
              <a:off x="38100" y="38100"/>
              <a:ext cx="3096123" cy="109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Write/Test Production Code</a:t>
              </a:r>
            </a:p>
          </p:txBody>
        </p:sp>
        <p:pic>
          <p:nvPicPr>
            <p:cNvPr id="182" name="Write/Test Production Code" descr="Write/Test Production Cod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172324" cy="1168401"/>
            </a:xfrm>
            <a:prstGeom prst="rect">
              <a:avLst/>
            </a:prstGeom>
            <a:effectLst/>
          </p:spPr>
        </p:pic>
      </p:grpSp>
      <p:grpSp>
        <p:nvGrpSpPr>
          <p:cNvPr id="187" name="Deploy Production Code"/>
          <p:cNvGrpSpPr/>
          <p:nvPr/>
        </p:nvGrpSpPr>
        <p:grpSpPr>
          <a:xfrm>
            <a:off x="584655" y="5488384"/>
            <a:ext cx="3106885" cy="1168401"/>
            <a:chOff x="0" y="0"/>
            <a:chExt cx="3106883" cy="1168400"/>
          </a:xfrm>
        </p:grpSpPr>
        <p:sp>
          <p:nvSpPr>
            <p:cNvPr id="186" name="Deploy Production Code"/>
            <p:cNvSpPr txBox="1"/>
            <p:nvPr/>
          </p:nvSpPr>
          <p:spPr>
            <a:xfrm>
              <a:off x="38100" y="38100"/>
              <a:ext cx="3030684" cy="109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Deploy Production Code</a:t>
              </a:r>
            </a:p>
          </p:txBody>
        </p:sp>
        <p:pic>
          <p:nvPicPr>
            <p:cNvPr id="185" name="Deploy Production Code" descr="Deploy Production Cod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06884" cy="1168401"/>
            </a:xfrm>
            <a:prstGeom prst="rect">
              <a:avLst/>
            </a:prstGeom>
            <a:effectLst/>
          </p:spPr>
        </p:pic>
      </p:grpSp>
      <p:grpSp>
        <p:nvGrpSpPr>
          <p:cNvPr id="190" name="Maintenance (ongoing)/new problem"/>
          <p:cNvGrpSpPr/>
          <p:nvPr/>
        </p:nvGrpSpPr>
        <p:grpSpPr>
          <a:xfrm>
            <a:off x="1373202" y="3527954"/>
            <a:ext cx="3106885" cy="1625601"/>
            <a:chOff x="0" y="0"/>
            <a:chExt cx="3106883" cy="1625600"/>
          </a:xfrm>
        </p:grpSpPr>
        <p:sp>
          <p:nvSpPr>
            <p:cNvPr id="189" name="Maintenance (ongoing)/new problem"/>
            <p:cNvSpPr txBox="1"/>
            <p:nvPr/>
          </p:nvSpPr>
          <p:spPr>
            <a:xfrm>
              <a:off x="38100" y="38100"/>
              <a:ext cx="3030684" cy="154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Maintenance (ongoing)/new problem</a:t>
              </a:r>
            </a:p>
          </p:txBody>
        </p:sp>
        <p:pic>
          <p:nvPicPr>
            <p:cNvPr id="188" name="Maintenance (ongoing)/new problem" descr="Maintenance (ongoing)/new problem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106884" cy="16256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5"/>
      <p:bldP build="whole" bldLvl="1" animBg="1" rev="0" advAuto="0" spid="184" grpId="7"/>
      <p:bldP build="whole" bldLvl="1" animBg="1" rev="0" advAuto="0" spid="169" grpId="2"/>
      <p:bldP build="whole" bldLvl="1" animBg="1" rev="0" advAuto="0" spid="181" grpId="6"/>
      <p:bldP build="whole" bldLvl="1" animBg="1" rev="0" advAuto="0" spid="187" grpId="8"/>
      <p:bldP build="whole" bldLvl="1" animBg="1" rev="0" advAuto="0" spid="190" grpId="9"/>
      <p:bldP build="whole" bldLvl="1" animBg="1" rev="0" advAuto="0" spid="166" grpId="1"/>
      <p:bldP build="whole" bldLvl="1" animBg="1" rev="0" advAuto="0" spid="172" grpId="3"/>
      <p:bldP build="whole" bldLvl="1" animBg="1" rev="0" advAuto="0" spid="175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93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Know 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Know Git</a:t>
            </a:r>
          </a:p>
        </p:txBody>
      </p:sp>
      <p:sp>
        <p:nvSpPr>
          <p:cNvPr id="196" name="Intermediate level at leas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>
            <a:lvl1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lvl2pPr>
          </a:lstStyle>
          <a:p>
            <a:pPr/>
            <a:r>
              <a:t>Intermediate level at least</a:t>
            </a:r>
          </a:p>
          <a:p>
            <a:pPr lvl="1"/>
            <a:r>
              <a:t>push, pull, commit, branch, merge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7772" y="3195461"/>
            <a:ext cx="1917701" cy="1917701"/>
          </a:xfrm>
          <a:prstGeom prst="rect">
            <a:avLst/>
          </a:prstGeom>
          <a:ln w="889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6045" y="5998633"/>
            <a:ext cx="3801156" cy="19177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nalysis Items Beyond Normal DS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Analysis Items Beyond Normal DS Analysis</a:t>
            </a:r>
          </a:p>
        </p:txBody>
      </p:sp>
      <p:sp>
        <p:nvSpPr>
          <p:cNvPr id="201" name="How long before your model gets “stale?”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long before your model gets “stale?”</a:t>
            </a:r>
          </a:p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much training data do you need?</a:t>
            </a:r>
          </a:p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long does your model take to train?</a:t>
            </a:r>
          </a:p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quickly does it return a prediction?</a:t>
            </a:r>
          </a:p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does it handle missing/Inf values?</a:t>
            </a:r>
          </a:p>
        </p:txBody>
      </p:sp>
      <p:grpSp>
        <p:nvGrpSpPr>
          <p:cNvPr id="204" name="Image"/>
          <p:cNvGrpSpPr/>
          <p:nvPr/>
        </p:nvGrpSpPr>
        <p:grpSpPr>
          <a:xfrm>
            <a:off x="7256414" y="3306938"/>
            <a:ext cx="5039527" cy="3782831"/>
            <a:chOff x="0" y="0"/>
            <a:chExt cx="5039526" cy="3782829"/>
          </a:xfrm>
        </p:grpSpPr>
        <p:pic>
          <p:nvPicPr>
            <p:cNvPr id="20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450" y="44450"/>
              <a:ext cx="4950627" cy="36939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2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39527" cy="37828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ut Code in Packages or Mod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Put Code in Packages or Modules</a:t>
            </a:r>
          </a:p>
        </p:txBody>
      </p:sp>
      <p:sp>
        <p:nvSpPr>
          <p:cNvPr id="207" name="R: Write a package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R: Write a package!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Python: Write a package or module 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Much easier to maintain, unit test, transfer to new system, use on your own system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7493" y="3087957"/>
            <a:ext cx="3729641" cy="489328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Write Unit Tests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Write Unit Tests!!</a:t>
            </a:r>
          </a:p>
        </p:txBody>
      </p:sp>
      <p:sp>
        <p:nvSpPr>
          <p:cNvPr id="211" name="You will thank me lat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You will thank me later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Small data snippets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Before writing code or after??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 don’t care! Whatever works.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3278" y="3117012"/>
            <a:ext cx="5078722" cy="5078722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ame Things W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Name Things Well</a:t>
            </a:r>
          </a:p>
        </p:txBody>
      </p:sp>
      <p:sp>
        <p:nvSpPr>
          <p:cNvPr id="217" name="Extra time naming things well is time well sp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Extra time naming things well is time well spent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CamelCase or underscores_btwn_words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Be consistent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R: Don’t name.like.this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6144" y="3945166"/>
            <a:ext cx="5489990" cy="366178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ocument, Document, Docu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Document, Document, Document</a:t>
            </a:r>
          </a:p>
        </p:txBody>
      </p:sp>
      <p:sp>
        <p:nvSpPr>
          <p:cNvPr id="223" name="Document your cod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Document your code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R: roxygen2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Python: docstrings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Write vignettes for your engineers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Keep a blog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4257" y="3616266"/>
            <a:ext cx="5912380" cy="4411546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Help Your QA Peo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Help Your QA People</a:t>
            </a:r>
          </a:p>
        </p:txBody>
      </p:sp>
      <p:sp>
        <p:nvSpPr>
          <p:cNvPr id="227" name="QA may need “fake” data to test your system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QA may need “fake” data to test your system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Help them! They have power to stop your algorithm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Help them understand why results from small test aren’t “reasonable,” but that’s ok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0963" y="2635955"/>
            <a:ext cx="3423921" cy="60960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About Me</a:t>
            </a:r>
          </a:p>
        </p:txBody>
      </p:sp>
      <p:sp>
        <p:nvSpPr>
          <p:cNvPr id="124" name="Senior Data Scientist @ RiskLens, Feb 2018 - current…"/>
          <p:cNvSpPr txBox="1"/>
          <p:nvPr>
            <p:ph type="body" sz="half" idx="1"/>
          </p:nvPr>
        </p:nvSpPr>
        <p:spPr>
          <a:xfrm>
            <a:off x="1270000" y="2832100"/>
            <a:ext cx="5270500" cy="6096000"/>
          </a:xfrm>
          <a:prstGeom prst="rect">
            <a:avLst/>
          </a:prstGeom>
        </p:spPr>
        <p:txBody>
          <a:bodyPr anchor="t"/>
          <a:lstStyle/>
          <a:p>
            <a:pPr marL="411480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Senior Data Scientist @ RiskLens, Feb 2018 - current</a:t>
            </a:r>
          </a:p>
          <a:p>
            <a:pPr lvl="1" marL="874394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Spokane, WA</a:t>
            </a:r>
          </a:p>
          <a:p>
            <a:pPr marL="411480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Machine Learning S/W Dev @ Itron, Comverge 2015-2018</a:t>
            </a:r>
          </a:p>
          <a:p>
            <a:pPr lvl="1" marL="874394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Denver, CO</a:t>
            </a:r>
          </a:p>
          <a:p>
            <a:pPr marL="411480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Manager, Data Collector, Data Analyst @ US Gov 2005-2015</a:t>
            </a:r>
          </a:p>
          <a:p>
            <a:pPr marL="411480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I love Data Science, LinkedIn, coffee, R, Python.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945" y="3749366"/>
            <a:ext cx="5434509" cy="2647343"/>
          </a:xfrm>
          <a:prstGeom prst="rect">
            <a:avLst/>
          </a:prstGeom>
          <a:ln w="88900">
            <a:miter lim="400000"/>
          </a:ln>
        </p:spPr>
      </p:pic>
      <p:pic>
        <p:nvPicPr>
          <p:cNvPr id="126" name="Screen Shot 2018-03-12 at 9.17.09 PM.png" descr="Screen Shot 2018-03-12 at 9.17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8160" y="7402874"/>
            <a:ext cx="2273301" cy="5842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What is Good Enough Accurac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is Good Enough Accuracy?</a:t>
            </a:r>
          </a:p>
        </p:txBody>
      </p:sp>
      <p:sp>
        <p:nvSpPr>
          <p:cNvPr id="231" name="Most ML systems don’t need Kaggle-winning accurac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Most ML systems don’t need Kaggle-winning accuracy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Will a simpler model solve your customers’ problems?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Extra features: extra engineering time ($$$$). Is it worth it?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5177" y="3584927"/>
            <a:ext cx="5270501" cy="4198833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Maintenance: Keep Up with Your Sh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Maintenance: Keep Up with Your Shit</a:t>
            </a:r>
          </a:p>
        </p:txBody>
      </p:sp>
      <p:sp>
        <p:nvSpPr>
          <p:cNvPr id="237" name="Most underrated aspect of ML in Produc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Most underrated aspect of ML in Production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Stuff breaks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Assumptions change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Users react to your ML algorithm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Know how to diagnose emergent problems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Revisit old projects!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4605" y="3698849"/>
            <a:ext cx="5270501" cy="394655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41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7730" y="2250655"/>
            <a:ext cx="5458940" cy="4094206"/>
          </a:xfrm>
          <a:prstGeom prst="rect">
            <a:avLst/>
          </a:prstGeom>
          <a:ln w="88900">
            <a:miter lim="400000"/>
          </a:ln>
        </p:spPr>
      </p:pic>
      <p:sp>
        <p:nvSpPr>
          <p:cNvPr id="244" name="Thank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Thanks!</a:t>
            </a:r>
          </a:p>
        </p:txBody>
      </p:sp>
      <p:sp>
        <p:nvSpPr>
          <p:cNvPr id="245" name="Contact:…"/>
          <p:cNvSpPr txBox="1"/>
          <p:nvPr>
            <p:ph type="body" idx="1"/>
          </p:nvPr>
        </p:nvSpPr>
        <p:spPr>
          <a:xfrm>
            <a:off x="613524" y="3872088"/>
            <a:ext cx="11461663" cy="6096001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Contact:</a:t>
            </a:r>
          </a:p>
          <a:p>
            <a:pPr lvl="1" marL="10795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Tyler Byers</a:t>
            </a:r>
          </a:p>
          <a:p>
            <a:pPr lvl="1" marL="10795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Twitter @tylergbyers</a:t>
            </a:r>
          </a:p>
          <a:p>
            <a:pPr lvl="1" marL="10795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LI:  </a:t>
            </a:r>
            <a:r>
              <a:rPr u="sng">
                <a:hlinkClick r:id="rId3" invalidUrl="" action="" tgtFrame="" tooltip="" history="1" highlightClick="0" endSnd="0"/>
              </a:rPr>
              <a:t>https://www.linkedin.com/in/tylerbyers/</a:t>
            </a:r>
          </a:p>
          <a:p>
            <a:pPr marL="5080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These slides available on GH:</a:t>
            </a:r>
          </a:p>
          <a:p>
            <a:pPr lvl="1" marL="10795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https://github.com/tybyers/ML_in_production_presentation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9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132" name="“How is ML put into production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“How is ML put into production?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Hard to find MOOCs, university classes teaching this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Kaggle doesn’t teach it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Need on-job experience!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7410" y="3128330"/>
            <a:ext cx="5759669" cy="406070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ferences - Read Thes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References - Read These!</a:t>
            </a:r>
          </a:p>
        </p:txBody>
      </p:sp>
      <p:sp>
        <p:nvSpPr>
          <p:cNvPr id="138" name="https://research.google.com/pubs/pub43146.htm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257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452627">
              <a:spcBef>
                <a:spcPts val="3100"/>
              </a:spcBef>
              <a:buSzTx/>
              <a:buNone/>
              <a:defRPr sz="2574">
                <a:latin typeface="Helvetica"/>
                <a:ea typeface="Helvetica"/>
                <a:cs typeface="Helvetica"/>
                <a:sym typeface="Helvetica"/>
              </a:defRPr>
            </a:pPr>
            <a:r>
              <a:t>https://research.google.com/pubs/pub43146.html</a:t>
            </a:r>
          </a:p>
        </p:txBody>
      </p:sp>
      <p:sp>
        <p:nvSpPr>
          <p:cNvPr id="139" name="https://research.google.com/pubs/pub45742.html"/>
          <p:cNvSpPr txBox="1"/>
          <p:nvPr/>
        </p:nvSpPr>
        <p:spPr>
          <a:xfrm>
            <a:off x="6756400" y="2946400"/>
            <a:ext cx="52705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257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2627">
              <a:spcBef>
                <a:spcPts val="3100"/>
              </a:spcBef>
              <a:defRPr sz="2574">
                <a:latin typeface="Helvetica"/>
                <a:ea typeface="Helvetica"/>
                <a:cs typeface="Helvetica"/>
                <a:sym typeface="Helvetica"/>
              </a:defRPr>
            </a:pPr>
            <a:r>
              <a:t>https://research.google.com/pubs/pub45742.html</a:t>
            </a:r>
          </a:p>
        </p:txBody>
      </p:sp>
      <p:pic>
        <p:nvPicPr>
          <p:cNvPr id="140" name="Screen Shot 2018-03-12 at 9.01.27 PM.png" descr="Screen Shot 2018-03-12 at 9.01.27 PM.png"/>
          <p:cNvPicPr>
            <a:picLocks noChangeAspect="1"/>
          </p:cNvPicPr>
          <p:nvPr/>
        </p:nvPicPr>
        <p:blipFill>
          <a:blip r:embed="rId2">
            <a:extLst/>
          </a:blip>
          <a:srcRect l="0" t="8611" r="0" b="1241"/>
          <a:stretch>
            <a:fillRect/>
          </a:stretch>
        </p:blipFill>
        <p:spPr>
          <a:xfrm>
            <a:off x="1153914" y="3445330"/>
            <a:ext cx="5270501" cy="3329178"/>
          </a:xfrm>
          <a:prstGeom prst="rect">
            <a:avLst/>
          </a:prstGeom>
          <a:ln w="88900">
            <a:miter lim="400000"/>
          </a:ln>
        </p:spPr>
      </p:pic>
      <p:pic>
        <p:nvPicPr>
          <p:cNvPr id="141" name="Screen Shot 2018-03-12 at 9.02.24 PM.png" descr="Screen Shot 2018-03-12 at 9.02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8354" y="3459429"/>
            <a:ext cx="5807980" cy="3282772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44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3237083" y="2706154"/>
            <a:ext cx="6530634" cy="6400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47" name="Data Scientist - Conway’s Venn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Scientist - Conway’s Venn Diagram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9600" y="2794000"/>
            <a:ext cx="6705600" cy="6400800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“Productionized”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“Productionized” Machine Learning </a:t>
            </a:r>
          </a:p>
        </p:txBody>
      </p:sp>
      <p:sp>
        <p:nvSpPr>
          <p:cNvPr id="153" name="Think: “software”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Think: “software”</a:t>
            </a:r>
          </a:p>
          <a:p>
            <a:pPr marL="508000" indent="-508000">
              <a:buSzPct val="100000"/>
              <a:buChar char="-"/>
              <a:defRPr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Deployed as part of larger system</a:t>
            </a:r>
          </a:p>
          <a:p>
            <a:pPr marL="508000" indent="-508000">
              <a:buSzPct val="100000"/>
              <a:buChar char="-"/>
              <a:defRPr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Automated</a:t>
            </a:r>
          </a:p>
          <a:p>
            <a:pPr marL="508000" indent="-508000">
              <a:buSzPct val="100000"/>
              <a:buChar char="-"/>
              <a:defRPr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Seen by customer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1602" y="3131511"/>
            <a:ext cx="5036298" cy="4731906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Modern Machine Learning Langu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Modern Machine Learning Languages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00" y="3930422"/>
            <a:ext cx="6693887" cy="1892755"/>
          </a:xfrm>
          <a:prstGeom prst="rect">
            <a:avLst/>
          </a:prstGeom>
          <a:ln w="889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7609" y="5371750"/>
            <a:ext cx="3879183" cy="3006367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